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673" r:id="rId2"/>
    <p:sldMasterId id="2147483660" r:id="rId3"/>
  </p:sldMasterIdLst>
  <p:notesMasterIdLst>
    <p:notesMasterId r:id="rId23"/>
  </p:notesMasterIdLst>
  <p:handoutMasterIdLst>
    <p:handoutMasterId r:id="rId24"/>
  </p:handoutMasterIdLst>
  <p:sldIdLst>
    <p:sldId id="296" r:id="rId4"/>
    <p:sldId id="257" r:id="rId5"/>
    <p:sldId id="258" r:id="rId6"/>
    <p:sldId id="269" r:id="rId7"/>
    <p:sldId id="287" r:id="rId8"/>
    <p:sldId id="259" r:id="rId9"/>
    <p:sldId id="262" r:id="rId10"/>
    <p:sldId id="261" r:id="rId11"/>
    <p:sldId id="294" r:id="rId12"/>
    <p:sldId id="260" r:id="rId13"/>
    <p:sldId id="295" r:id="rId14"/>
    <p:sldId id="292" r:id="rId15"/>
    <p:sldId id="293" r:id="rId16"/>
    <p:sldId id="289" r:id="rId17"/>
    <p:sldId id="263" r:id="rId18"/>
    <p:sldId id="266" r:id="rId19"/>
    <p:sldId id="264" r:id="rId20"/>
    <p:sldId id="265" r:id="rId21"/>
    <p:sldId id="256" r:id="rId22"/>
  </p:sldIdLst>
  <p:sldSz cx="12192000" cy="6858000"/>
  <p:notesSz cx="6797675" cy="9928225"/>
  <p:embeddedFontLst>
    <p:embeddedFont>
      <p:font typeface="AkkoW01-Regular" panose="020B0503060303060303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rimson Text" panose="02000503000000000000" pitchFamily="2" charset="77"/>
      <p:regular r:id="rId32"/>
      <p:bold r:id="rId33"/>
      <p:italic r:id="rId34"/>
      <p:boldItalic r:id="rId35"/>
    </p:embeddedFont>
    <p:embeddedFont>
      <p:font typeface="Gill Sans MT" panose="020B0502020104020203" pitchFamily="34" charset="77"/>
      <p:regular r:id="rId36"/>
      <p:bold r:id="rId37"/>
      <p:italic r:id="rId38"/>
      <p:boldItalic r:id="rId39"/>
    </p:embeddedFont>
    <p:embeddedFont>
      <p:font typeface="Raleway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382873"/>
    <a:srgbClr val="25136D"/>
    <a:srgbClr val="006994"/>
    <a:srgbClr val="006B3F"/>
    <a:srgbClr val="FC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66963" autoAdjust="0"/>
  </p:normalViewPr>
  <p:slideViewPr>
    <p:cSldViewPr snapToGrid="0">
      <p:cViewPr varScale="1">
        <p:scale>
          <a:sx n="62" d="100"/>
          <a:sy n="62" d="100"/>
        </p:scale>
        <p:origin x="192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52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96BD-3462-4D75-9453-B7D4980A95BE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8DCE-090D-4639-9855-3F0D1FAE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4616A3F-A300-41B5-B3CB-DA568940D511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16612D9-2455-4B10-88F2-93270A67D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0C2A6-33E7-4D78-8CED-DE0A5E3F5E0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Contribution of Housing, Water, Electricity and Gas reduces by 4.8 percentage points (from 22.1% to 17.5%) while food and non-alcoholic beverages increases by 5.2 percentage points (from 44.2% to 49.2%) and transport also reduces by one percentage points (from 13.3% to 12.3%).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three divisions - Housing, Water, Electricity and Gas; Transport and food and non-alcoholic beverages -  account for almost 80 percent of inflation recorded for February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5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Raleway" panose="020B0503030101060003" pitchFamily="34" charset="0"/>
              </a:rPr>
              <a:t>Three subclasses within the food division category recorded inflation higher than overall Y-o-Y  food inflation (17.4%) for February 2022. Water recorded the highest 24.8% followed by Oils and Fats 23.5%</a:t>
            </a:r>
          </a:p>
          <a:p>
            <a:endParaRPr lang="en-GB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Raleway" panose="020B0503030101060003" pitchFamily="34" charset="0"/>
              </a:rPr>
              <a:t>Six subclasses within the food division category recorded inflation rates higher than overall M-o-M  (2.4%) for February 2022. Water recorded the highest 9.0%, followed Fish and Other Sea Food, 4.4%. </a:t>
            </a:r>
          </a:p>
          <a:p>
            <a:endParaRPr lang="en-GB" dirty="0">
              <a:latin typeface="Raleway" panose="020B0503030101060003" pitchFamily="34" charset="0"/>
            </a:endParaRPr>
          </a:p>
          <a:p>
            <a:br>
              <a:rPr lang="en-GB" dirty="0">
                <a:latin typeface="Raleway" panose="020B0503030101060003" pitchFamily="34" charset="0"/>
              </a:rPr>
            </a:br>
            <a:br>
              <a:rPr lang="en-GB" dirty="0">
                <a:latin typeface="Raleway" panose="020B0503030101060003" pitchFamily="34" charset="0"/>
              </a:rPr>
            </a:br>
            <a:endParaRPr lang="en-GB" dirty="0">
              <a:latin typeface="Raleway" panose="020B05030301010600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147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Food inflation regains it dominance over non-food inflation by 2.9 percentage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a month-on-month basis food and non-food inflation move opposite directions with food inflation surpassing non-food inflation by 1.5 percentage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2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gap between locally produced item and imported items is sustained in February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915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Upper West (24.3%) continue to record the highest food inflation followed by Northern and Upper East regions recording 20.6% and 19.8% respectively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Greater Accra (20.0%) recorded the highest non-food inflation and distantly followed by Eastern Region (13.7%) with Upper West the lowest (5.9%)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Wider variability is observed across the regions for non-food inflation (14.1%) compared to food inflation (11.0%)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Greater Accra (19.5%) recorded the highest overall inflation, with a margin 3.8 percentage points higher than the national average (15.7%).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9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Greater Accra, inflation was largely driven by Housing, Water, Electricity and Gas (36.1%), Transport (20.9%) and Food and Non-Alcoholic Beverages (18.8%).</a:t>
            </a:r>
          </a:p>
          <a:p>
            <a:endParaRPr lang="en-GB" dirty="0"/>
          </a:p>
          <a:p>
            <a:r>
              <a:rPr lang="en-GB" dirty="0"/>
              <a:t>Within the food division in Greater Accra, Ready-made Food (22.5%) with the largest weight recorded the third highest inflation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872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379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09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7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85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Year-on-Year inflation for February 2022 (15.7%) was 1.8 percentage points higher than the rate recorded for January 2022 (13.9%), the second highest difference since rebasing in August 2019.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36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Food inflation for February 2022 was 17.4%, indicating 2.9 percentage point inflation higher than non-inflation (14.5%)</a:t>
            </a:r>
          </a:p>
          <a:p>
            <a:endParaRPr lang="en-GB" dirty="0"/>
          </a:p>
          <a:p>
            <a:r>
              <a:rPr lang="en-GB" dirty="0"/>
              <a:t>Food inflation for February 2022 recorded a 3.7 percentage point increase compared to January 2022</a:t>
            </a:r>
          </a:p>
          <a:p>
            <a:r>
              <a:rPr lang="en-GB" dirty="0"/>
              <a:t>Food inflation for February 2022 recorded a 6.6 percentage point increase in relative to the average over the last 12 month March 2021 to February. 2022</a:t>
            </a:r>
          </a:p>
          <a:p>
            <a:endParaRPr lang="en-GB" dirty="0"/>
          </a:p>
          <a:p>
            <a:r>
              <a:rPr lang="en-GB" dirty="0"/>
              <a:t>Non-Food inflation for February 2022 recorded a 0.4 percentage point increase compared to January 2022</a:t>
            </a:r>
          </a:p>
          <a:p>
            <a:r>
              <a:rPr lang="en-GB" dirty="0"/>
              <a:t>Non-Food inflation for February 2022 recorded a 3.8 percentage point increase in relative to the average over the last 12 month March 2021 to February. 2022</a:t>
            </a:r>
          </a:p>
          <a:p>
            <a:endParaRPr lang="en-GB" dirty="0"/>
          </a:p>
          <a:p>
            <a:r>
              <a:rPr lang="en-GB" dirty="0"/>
              <a:t>Month-on-Month food inflation (3.2%) surpassed non-food inflation (1.7%) by 1.5 percentage points</a:t>
            </a:r>
          </a:p>
          <a:p>
            <a:endParaRPr lang="en-GB" dirty="0"/>
          </a:p>
          <a:p>
            <a:r>
              <a:rPr lang="en-GB" dirty="0"/>
              <a:t>Variation in locally produced items (16.7%) and imported items (12.9%)  for January 2022 was 3.8 percentage points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88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Inflation for Housing, Water, Electricity and Gas  (25.4%) which is about 10 percentage points higher than the national average but lower than the rate recorded for January 2022 (28.7%)</a:t>
            </a:r>
          </a:p>
          <a:p>
            <a:endParaRPr lang="en-GB" dirty="0"/>
          </a:p>
          <a:p>
            <a:r>
              <a:rPr lang="en-GB" dirty="0"/>
              <a:t>Transport (18.3%) was the other second division the saw a higher inflation than the national average </a:t>
            </a:r>
          </a:p>
          <a:p>
            <a:endParaRPr lang="en-GB" dirty="0"/>
          </a:p>
          <a:p>
            <a:r>
              <a:rPr lang="en-GB" dirty="0"/>
              <a:t>In contrast to January 2022, Food and Non-alcoholic beverages (17.4%) also recorded a rate higher than the national average</a:t>
            </a:r>
          </a:p>
          <a:p>
            <a:endParaRPr lang="en-GB" dirty="0"/>
          </a:p>
          <a:p>
            <a:r>
              <a:rPr lang="en-GB" dirty="0"/>
              <a:t>All then other 10 divisions recorded inflation rates lower than the national average.</a:t>
            </a:r>
          </a:p>
          <a:p>
            <a:endParaRPr lang="en-GB" dirty="0"/>
          </a:p>
          <a:p>
            <a:r>
              <a:rPr lang="en-GB" dirty="0"/>
              <a:t>Education (1.3%) continue to record the least inflation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19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a month and month basis, three divisions {Housing, Water, Electricity and Gas (3.8%); Food and Non-alcoholic beverages (3.2%) and Personal care and Miscellaneous Goods (3.2%)} recorded rates higher than the national average (2.4%)</a:t>
            </a:r>
          </a:p>
          <a:p>
            <a:endParaRPr lang="en-GB" dirty="0"/>
          </a:p>
          <a:p>
            <a:r>
              <a:rPr lang="en-GB" dirty="0"/>
              <a:t>Education (0.1%) recorded the least month and month inflation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21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02EE2-0482-4E5A-8286-345E63C66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763E77-8784-4206-8D91-8426BA3F1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8B38C-EFF7-413F-BA73-6D30FCEC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F9DA-C245-EE47-AF97-0EAF9714E264}" type="datetime1">
              <a:rPr lang="en-US" smtClean="0"/>
              <a:t>3/9/22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D0FFD9-12C2-4341-A4CA-8EAB623B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AB7B4-8A41-446F-A7A6-97347E4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B595B76-562B-44E5-9969-79BEE9074E6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6EC28B-FDEF-4D2B-B836-F45B6134AE41}"/>
              </a:ext>
            </a:extLst>
          </p:cNvPr>
          <p:cNvSpPr txBox="1"/>
          <p:nvPr userDrawn="1"/>
        </p:nvSpPr>
        <p:spPr>
          <a:xfrm>
            <a:off x="61913" y="820519"/>
            <a:ext cx="12068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</a:t>
            </a:r>
          </a:p>
          <a:p>
            <a:pPr algn="ctr"/>
            <a:r>
              <a:rPr lang="en-GB" sz="6000" b="1" dirty="0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RELEASE</a:t>
            </a:r>
          </a:p>
        </p:txBody>
      </p:sp>
      <p:pic>
        <p:nvPicPr>
          <p:cNvPr id="13" name="Afbeelding 12" descr="Afbeelding met tekst, boek&#10;&#10;Automatisch gegenereerde beschrijving">
            <a:extLst>
              <a:ext uri="{FF2B5EF4-FFF2-40B4-BE49-F238E27FC236}">
                <a16:creationId xmlns:a16="http://schemas.microsoft.com/office/drawing/2014/main" id="{F430C907-0E0B-4BF8-B2E8-937406AE6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4" y="250981"/>
            <a:ext cx="3439662" cy="2858852"/>
          </a:xfrm>
          <a:prstGeom prst="rect">
            <a:avLst/>
          </a:prstGeom>
        </p:spPr>
      </p:pic>
      <p:pic>
        <p:nvPicPr>
          <p:cNvPr id="15" name="Afbeelding 14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6ABD3FB0-C4FE-40A4-AD35-947352C9B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23" y="320880"/>
            <a:ext cx="2894303" cy="28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77693-E8DC-4F71-9B53-693EE24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FDF14-35DE-4AB8-ADEA-48752CD8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E0CB26-E796-4FB4-9934-995ADC12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64F2E-3DE3-4EC7-97C9-2CE840E4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39161B-D7C7-4503-9E50-573C848F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2839D-2206-4DB9-8C62-BA102A65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128228-AA6B-4180-80CD-5DD58603A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254E08-43A5-47C4-81A9-B31965B6A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E49524-EB64-4470-AECC-090735D3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885207-60E6-4662-AC31-9FB3C35F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0DF29A-2B98-48E5-9B80-1AA4FB13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9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4D995-F629-40E1-9BFA-BE6FC447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391238-ECC1-47F0-A386-5B3034FC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2C6D1C-DAA8-4C20-B7D3-2DCBA7D45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4AC124-A542-4C28-8C2A-F86BC4798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AB7C6B-FBE7-47ED-855B-51372C5DF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8AF54B-A2D1-4EF2-82DD-50DF557A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B63B45D-CE24-491D-A8C3-25037AA7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BADE8F-3669-423E-BF65-6F85B806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0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91912-C215-4752-8103-057E271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F6D7F4-B9D8-4536-BFCD-4E6490E2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48D00D-EB3D-471A-9043-0271CAC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D026EF-0740-433B-A0C0-73265A7B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7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817220-86C2-4A41-B42E-DEEDE443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044D9C-826B-4898-A07C-4291F588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2949E6-996C-42FE-AFFA-F97E5757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7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D673B-EA8F-4D30-A775-7D1061C1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8C8935-A843-45F4-9EE5-78C34E0E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2FD77A-31BD-46A6-90D8-C615B14E6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DBCEBB-EC7D-462E-939B-748A0DDE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B0B17F-D1C9-40D4-9910-6C29FB9C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2050A7-9E83-4255-9A3E-04F452DF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2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91828-7D2B-4254-B706-B7C5DC5F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05B510-19D4-4A55-BE30-9DC82B062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E8A9FC-E459-4ACC-8670-CB43BE6E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A9A0F6-5F99-49CA-8DEC-84BF3AB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37CD8C-B829-49C4-8CEA-086A3640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CF9C3A-F065-4816-92A8-7FE52830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C9E27-9954-4557-A9FA-4AF62E2F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B12E94-E452-40B3-AFA9-52CF10CF8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47990E-0B39-463F-81C9-CC7DAD8F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5F2EBA-525F-47EE-A48D-A8CA7395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EB77B8-E5CB-4905-B7B2-83BD64D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8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69A613-2383-4705-94FC-583F00A63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AFBCD3-FB14-4889-9F8E-C150F86D3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D4B336-2183-4675-967B-C2EF9A01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5691B2-EA43-481B-AD13-155A2DA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533EEB-5B7A-47A9-85FF-54CFF8F0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9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5" y="1122363"/>
            <a:ext cx="631639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265" y="3602038"/>
            <a:ext cx="631639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3E5F-646B-634E-ADD7-4477FD0CBE69}" type="datetime1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EF5A-831C-E149-AD74-3E1CD52B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E5BC4-46FB-41ED-BDBA-EA1CFD5C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3E9BE9-6021-4E6E-8C23-74B6AA83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67-56E0-A143-98A6-93060D65392C}" type="datetime1">
              <a:rPr lang="en-US" smtClean="0"/>
              <a:t>3/9/22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0A4635-0FE4-4DB4-AED5-29135D50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BF83B5-63DF-42A6-9F4C-6369A70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854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D131-1288-7047-AD22-2B3CDA1DF8B9}" type="datetime1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FBC5-ED23-2943-9810-ABC0351C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6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98A-8FEE-BB47-99E7-EBFF14120D90}" type="datetime1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870D-59FD-3147-A418-DBCE21DE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44AE-3B8E-3140-B7A6-74DC13F62BBE}" type="datetime1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36B9-7789-7647-86AC-A216ADAC2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02F6-27EA-754B-8778-6B0DA8D0CD23}" type="datetime1">
              <a:rPr lang="en-US" smtClean="0"/>
              <a:t>3/9/22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CD12-9136-3A4F-B4C4-11C5060CF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8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5F98-F2F6-9A48-A7EC-D07767B42560}" type="datetime1">
              <a:rPr lang="en-US" smtClean="0"/>
              <a:t>3/9/22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F139-11E4-6447-9958-7CDD114E6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84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C161-3B2B-1A48-925E-09118FEE6C4C}" type="datetime1">
              <a:rPr lang="en-US" smtClean="0"/>
              <a:t>3/9/22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AA1F-C6BF-D842-B347-B73BE97E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847A-3B54-0640-A7D0-3EB06B87A7A2}" type="datetime1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444F-79E3-8D42-97EE-4E7C485D0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99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0240-4472-8547-AE0D-AA3893129F2E}" type="datetime1">
              <a:rPr lang="en-US" smtClean="0"/>
              <a:t>3/9/22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569B-C63C-EF44-BCAE-6D85929A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4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259C-50FD-B741-9E7B-1068D99E04E8}" type="datetime1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3ABD-7FF0-C844-90D7-AC600855E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21BA-B411-2A42-9F2C-8AF10CCCE2AC}" type="datetime1">
              <a:rPr lang="en-US" smtClean="0"/>
              <a:t>3/9/22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F82F-32CE-8C46-BD09-02EC3A4A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DAF555-5517-4635-8C18-E8768F59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76D-6605-0A4B-82B8-8EA0AB2CAED6}" type="datetime1">
              <a:rPr lang="en-US" smtClean="0"/>
              <a:t>3/9/22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A34D8C-F194-405D-8BDE-5CF06F58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BFA185-D275-4BA1-B6E3-E3625D69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669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49" y="2953581"/>
            <a:ext cx="790370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6BBD-3841-EA48-8021-5EC248166142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47D4-F1CC-4F4A-A2DC-4FDA7B111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8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C9890-CC63-4C56-9A46-08D5C4C7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23023-E014-42A4-BBAB-BD24357A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69721B-C6B2-4C55-A2D4-ABABAED0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DF45B9-AC6D-43FD-94C6-91A85EBF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4E8-818F-A54F-A53E-15CEF76E0FB6}" type="datetime1">
              <a:rPr lang="en-US" smtClean="0"/>
              <a:t>3/9/22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312736-11B9-4A6A-B4DF-E18FF5DB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0F4D33-657E-4D60-AAA2-A67CC32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4BCF7-4128-48E8-B8F7-9D1DA4A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70FFDF-1A0B-413C-BE49-2A638EA23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8BC8EA-3479-44C9-9FB9-AFF51348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742705-85FD-4E62-9D62-34A8D360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BD34-92B7-6344-9178-D0B4C01A1BEC}" type="datetime1">
              <a:rPr lang="en-US" smtClean="0"/>
              <a:t>3/9/22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BD5EF7-8676-4DFF-893A-6D0F782A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976D9A-3F69-472E-99C1-2DC6C0DD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C7DDC-38A3-414B-B627-F5CE335F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2B3D90-4C4A-4E9E-8E0D-B3211FD8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0936B-FA89-4361-B210-A9CAC888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3BF-2409-EB4F-BA15-2EDD6B6B4EF2}" type="datetime1">
              <a:rPr lang="en-US" smtClean="0"/>
              <a:t>3/9/22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F6C4C5-AF56-45D2-B738-E6FD067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E09A5A-4235-4756-971A-6420C5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DE3D92-1074-4A2E-9E6C-692004B7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69CF62-A716-4F81-A884-28C6F901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114B08-E388-4AFF-88D9-129D705D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5FD7-E925-6A49-86CE-127ED8481D14}" type="datetime1">
              <a:rPr lang="en-US" smtClean="0"/>
              <a:t>3/9/22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2F76CB-99FC-42A8-B9A2-03EC9FE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AF27C7-9262-4D50-85FC-FA3A696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19216-9275-412C-84DB-B46288DFB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665CDB-B218-4EBE-9E19-0CF8F2D53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80640-1E62-483E-BF9E-FDB5B87B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1D783-36EF-4831-BA37-2E3E69DE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97C716-8F71-4F25-94F2-6EC830D7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B93F0-A4C6-42CC-82F0-5C3A33F3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1F6F7D-BBBB-4877-84F5-1A032D60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925F2-8F95-4E9D-A068-A958218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C99CA4-33EF-48C3-A996-8ED31D22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2A3D3-6D1A-41EB-A902-6EBBCC9F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3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D319831-A940-49C3-9448-2A67A908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897573-D04C-47D6-A35E-296F009B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9A2FC-F61B-464E-94F3-E635677C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145E-2380-1E4A-BD03-61ADE7EF81FF}" type="datetime1">
              <a:rPr lang="en-US" smtClean="0"/>
              <a:t>3/9/22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98F8F-373C-43C9-A39F-0D4F8AB68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3591C6-29A5-4096-9B99-DF8DA17B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9AF603-83A2-45F0-93F2-49DF7DB48662}"/>
              </a:ext>
            </a:extLst>
          </p:cNvPr>
          <p:cNvSpPr/>
          <p:nvPr userDrawn="1"/>
        </p:nvSpPr>
        <p:spPr>
          <a:xfrm>
            <a:off x="1" y="6038850"/>
            <a:ext cx="12192000" cy="81915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Afbeelding 7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AF6EB7C5-6DF5-4D02-8ECC-976E065F47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6136030"/>
            <a:ext cx="632538" cy="62479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4A79C9C-D3EF-42AB-8D00-F073271B9861}"/>
              </a:ext>
            </a:extLst>
          </p:cNvPr>
          <p:cNvSpPr txBox="1"/>
          <p:nvPr userDrawn="1"/>
        </p:nvSpPr>
        <p:spPr>
          <a:xfrm>
            <a:off x="769143" y="6125259"/>
            <a:ext cx="226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Ghana</a:t>
            </a:r>
          </a:p>
          <a:p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Statistical Service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5953A1-F349-4E8C-87F7-96E96C7F8423}"/>
              </a:ext>
            </a:extLst>
          </p:cNvPr>
          <p:cNvSpPr txBox="1"/>
          <p:nvPr userDrawn="1"/>
        </p:nvSpPr>
        <p:spPr>
          <a:xfrm>
            <a:off x="9869714" y="6125258"/>
            <a:ext cx="214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CPI release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March  2022 </a:t>
            </a:r>
          </a:p>
        </p:txBody>
      </p:sp>
    </p:spTree>
    <p:extLst>
      <p:ext uri="{BB962C8B-B14F-4D97-AF65-F5344CB8AC3E}">
        <p14:creationId xmlns:p14="http://schemas.microsoft.com/office/powerpoint/2010/main" val="18808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41978D-D789-4901-8486-AD3E2B06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F4DBD1-E55D-4934-97AA-A2FA899D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EC438C-F59D-4071-906F-67152C39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47B6-6AA3-4117-AD94-E637FBA6D54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9D2F55-21E8-42A5-B321-203E7ED56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B213D-3EA0-492B-8810-A633C0772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54F43A7-C3A4-9743-9CC8-B643DDC21648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74854E-B40E-4440-9C55-6B5CF4919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ghana.gov.gh/gssmain/fileUpload/Price%20Indices/CPI_Technical_Guide_v5_Published_14102020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910885" y="1828701"/>
            <a:ext cx="4737497" cy="1434848"/>
          </a:xfrm>
        </p:spPr>
        <p:txBody>
          <a:bodyPr/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RELEASE</a:t>
            </a:r>
            <a:br>
              <a:rPr lang="en-CA" sz="3600" b="1" dirty="0">
                <a:solidFill>
                  <a:prstClr val="black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</a:br>
            <a:endParaRPr lang="en-US" altLang="en-US" sz="3600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085850" y="3558778"/>
            <a:ext cx="6245679" cy="1241822"/>
          </a:xfrm>
        </p:spPr>
        <p:txBody>
          <a:bodyPr/>
          <a:lstStyle/>
          <a:p>
            <a:r>
              <a:rPr lang="en-US" sz="3200" dirty="0"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915AD-BA24-459F-B711-30C9DA712D3B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9th March,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FE7DF-C82B-4FB9-9E3A-3287040CFDCE}"/>
              </a:ext>
            </a:extLst>
          </p:cNvPr>
          <p:cNvSpPr txBox="1"/>
          <p:nvPr/>
        </p:nvSpPr>
        <p:spPr>
          <a:xfrm>
            <a:off x="4632960" y="5648953"/>
            <a:ext cx="276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9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Raleway" panose="020B0503030101060003" pitchFamily="34" charset="0"/>
              </a:rPr>
              <a:t>March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Raleway" panose="020B0503030101060003" pitchFamily="34" charset="0"/>
              </a:rPr>
              <a:t>2022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4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0CB356-9082-4302-99AD-954C3D3C03CC}"/>
              </a:ext>
            </a:extLst>
          </p:cNvPr>
          <p:cNvSpPr txBox="1">
            <a:spLocks/>
          </p:cNvSpPr>
          <p:nvPr/>
        </p:nvSpPr>
        <p:spPr>
          <a:xfrm>
            <a:off x="0" y="3538"/>
            <a:ext cx="1219199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Composition of year-on-year inflation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69F9F46-7329-44EF-AD03-21C86E8E8173}"/>
              </a:ext>
            </a:extLst>
          </p:cNvPr>
          <p:cNvSpPr txBox="1">
            <a:spLocks noChangeAspect="1"/>
          </p:cNvSpPr>
          <p:nvPr/>
        </p:nvSpPr>
        <p:spPr>
          <a:xfrm>
            <a:off x="9580728" y="719999"/>
            <a:ext cx="2729553" cy="5023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24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F1ED0FB-E77A-4646-9195-217207E4B48D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9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2" y="495090"/>
            <a:ext cx="11351695" cy="537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3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-12956" y="32599"/>
            <a:ext cx="1220495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YoY and MoM Food-i</a:t>
            </a:r>
            <a:r>
              <a:rPr lang="en-GB" altLang="en-US" sz="28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nflation by Subclass</a:t>
            </a:r>
            <a:endParaRPr lang="en-US" altLang="en-US" sz="28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B725731-1E48-4676-9D62-EF1B2B4CB0A3}"/>
              </a:ext>
            </a:extLst>
          </p:cNvPr>
          <p:cNvSpPr txBox="1">
            <a:spLocks/>
          </p:cNvSpPr>
          <p:nvPr/>
        </p:nvSpPr>
        <p:spPr>
          <a:xfrm>
            <a:off x="5781852" y="6372225"/>
            <a:ext cx="628296" cy="3845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10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7" y="623120"/>
            <a:ext cx="5701384" cy="509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65" y="506179"/>
            <a:ext cx="5538039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5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C24944-6680-4D25-985B-B92B67DF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6CA3A5-20BF-413A-BF49-E56A24343363}"/>
              </a:ext>
            </a:extLst>
          </p:cNvPr>
          <p:cNvSpPr txBox="1">
            <a:spLocks/>
          </p:cNvSpPr>
          <p:nvPr/>
        </p:nvSpPr>
        <p:spPr>
          <a:xfrm>
            <a:off x="-176463" y="-12504"/>
            <a:ext cx="12528884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Food &amp; Non-Food year-on-year inflation Jul. 19</a:t>
            </a:r>
            <a:r>
              <a:rPr lang="mr-IN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–</a:t>
            </a:r>
            <a:r>
              <a:rPr 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Feb</a:t>
            </a:r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. 22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5" y="774923"/>
            <a:ext cx="1185688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9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C24944-6680-4D25-985B-B92B67DF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12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6CA3A5-20BF-413A-BF49-E56A24343363}"/>
              </a:ext>
            </a:extLst>
          </p:cNvPr>
          <p:cNvSpPr txBox="1">
            <a:spLocks/>
          </p:cNvSpPr>
          <p:nvPr/>
        </p:nvSpPr>
        <p:spPr>
          <a:xfrm>
            <a:off x="-139700" y="119840"/>
            <a:ext cx="12446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Food &amp; Non-Food month-on-month inflation Aug. 2019</a:t>
            </a:r>
            <a:r>
              <a:rPr lang="mr-IN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–</a:t>
            </a:r>
            <a:r>
              <a:rPr lang="en-US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Jan</a:t>
            </a:r>
            <a:r>
              <a:rPr lang="en-GB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. 2022 </a:t>
            </a:r>
            <a:endParaRPr lang="en-US" altLang="en-US" sz="32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17" y="659840"/>
            <a:ext cx="1127591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8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10ECBC-0EAC-4997-AC76-5CCEEB52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6CD053-DD25-4CA2-8107-A753C534DD92}"/>
              </a:ext>
            </a:extLst>
          </p:cNvPr>
          <p:cNvSpPr/>
          <p:nvPr/>
        </p:nvSpPr>
        <p:spPr>
          <a:xfrm>
            <a:off x="11001829" y="5312229"/>
            <a:ext cx="351971" cy="391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818B08-C41D-42DF-991A-E496AF0C6EFC}"/>
              </a:ext>
            </a:extLst>
          </p:cNvPr>
          <p:cNvSpPr txBox="1">
            <a:spLocks/>
          </p:cNvSpPr>
          <p:nvPr/>
        </p:nvSpPr>
        <p:spPr>
          <a:xfrm>
            <a:off x="114300" y="12124"/>
            <a:ext cx="12192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Imported and local inflation January 2020 </a:t>
            </a:r>
            <a:r>
              <a:rPr lang="mr-IN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–</a:t>
            </a:r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 February 2022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5" y="428943"/>
            <a:ext cx="11654811" cy="54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February 2022 regional rates of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C55F586-95A2-4D58-9363-D98F8237D249}"/>
              </a:ext>
            </a:extLst>
          </p:cNvPr>
          <p:cNvSpPr txBox="1">
            <a:spLocks noChangeAspect="1"/>
          </p:cNvSpPr>
          <p:nvPr/>
        </p:nvSpPr>
        <p:spPr>
          <a:xfrm>
            <a:off x="5108756" y="675586"/>
            <a:ext cx="6047054" cy="5335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14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9" y="685795"/>
            <a:ext cx="11427474" cy="52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2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-138363" y="28260"/>
            <a:ext cx="1246872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inflation in Gt. Accra Region for Feb. 2022 </a:t>
            </a:r>
            <a:endParaRPr lang="en-US" altLang="en-US" sz="35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9C0D1F5-00E0-4650-9BDF-3D28454C5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60187"/>
              </p:ext>
            </p:extLst>
          </p:nvPr>
        </p:nvGraphicFramePr>
        <p:xfrm>
          <a:off x="163949" y="805881"/>
          <a:ext cx="11660187" cy="516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Worksheet" r:id="rId4" imgW="11582400" imgH="5368775" progId="Excel.Sheet.12">
                  <p:embed/>
                </p:oleObj>
              </mc:Choice>
              <mc:Fallback>
                <p:oleObj name="Worksheet" r:id="rId4" imgW="11582400" imgH="5368775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83873A7-8D6F-486A-A1AB-8573EEED3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949" y="805881"/>
                        <a:ext cx="11660187" cy="5167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E1E70A8-8CFE-4505-BDB8-12554D2A9C79}"/>
              </a:ext>
            </a:extLst>
          </p:cNvPr>
          <p:cNvSpPr txBox="1">
            <a:spLocks/>
          </p:cNvSpPr>
          <p:nvPr/>
        </p:nvSpPr>
        <p:spPr>
          <a:xfrm>
            <a:off x="5716826" y="6326532"/>
            <a:ext cx="554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 algn="l"/>
              <a:t>15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7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A5D5-4E44-439A-A62E-96C149218DD8}"/>
              </a:ext>
            </a:extLst>
          </p:cNvPr>
          <p:cNvSpPr txBox="1">
            <a:spLocks/>
          </p:cNvSpPr>
          <p:nvPr/>
        </p:nvSpPr>
        <p:spPr>
          <a:xfrm>
            <a:off x="48127" y="-8296"/>
            <a:ext cx="1229146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Highlights</a:t>
            </a:r>
            <a:endParaRPr lang="en-US" altLang="en-US" sz="32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753F325-F0BD-45BA-91EB-AE8F5D55349B}"/>
              </a:ext>
            </a:extLst>
          </p:cNvPr>
          <p:cNvSpPr txBox="1">
            <a:spLocks/>
          </p:cNvSpPr>
          <p:nvPr/>
        </p:nvSpPr>
        <p:spPr>
          <a:xfrm>
            <a:off x="5716826" y="6326532"/>
            <a:ext cx="554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54F868-F828-472F-BCFA-81EF005179B6}" type="slidenum">
              <a:rPr lang="en-GB" sz="1600" smtClean="0">
                <a:solidFill>
                  <a:schemeClr val="bg1"/>
                </a:solidFill>
                <a:latin typeface="Raleway" panose="020B0503030101060003" pitchFamily="34" charset="0"/>
              </a:rPr>
              <a:pPr algn="l"/>
              <a:t>16</a:t>
            </a:fld>
            <a:endParaRPr lang="en-GB" sz="16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Rechthoek 2">
            <a:extLst>
              <a:ext uri="{FF2B5EF4-FFF2-40B4-BE49-F238E27FC236}">
                <a16:creationId xmlns:a16="http://schemas.microsoft.com/office/drawing/2014/main" id="{192DD319-0C1B-4024-91C1-BA0057AADF16}"/>
              </a:ext>
            </a:extLst>
          </p:cNvPr>
          <p:cNvSpPr/>
          <p:nvPr/>
        </p:nvSpPr>
        <p:spPr>
          <a:xfrm>
            <a:off x="1" y="580746"/>
            <a:ext cx="12143872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4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Year-on-year inflation for February 2021 – February 2022 was 15.7%.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4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Month-on-month (January 2022 - February 2022) inflation was 2.4%.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Food inflation has re-gained its dominance over non-food (17.4% versus 14.5% respectively).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On month-on-month basis, food inflation also exceeds non-food inflation this month by 1.5 percentage points (3.2% vs. 1.7%)</a:t>
            </a:r>
          </a:p>
          <a:p>
            <a:pPr marL="514350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Housing, Transport (which includes fuel) and Food were the Divisions that recorded the highest inflation (25.4%, 18.3% and 17.4% respectively)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GB" sz="2400" dirty="0">
                <a:latin typeface="Gill Sans MT" panose="020B0502020104020203" pitchFamily="34" charset="77"/>
              </a:rPr>
              <a:t>Contribution of food and non-Alcoholic beverages to overall inflation increased by 5.2 percentage points this month (from 44.2% in Jan. 2022 to 49.4% in Feb. 2022).</a:t>
            </a:r>
          </a:p>
          <a:p>
            <a:pPr marL="514350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400" dirty="0">
                <a:latin typeface="Gill Sans MT" panose="020B0502020104020203" pitchFamily="34" charset="77"/>
              </a:rPr>
              <a:t>The gap between the inflation for locally produced items and imported items is retained</a:t>
            </a:r>
            <a:endParaRPr lang="en-US" sz="2400" dirty="0">
              <a:latin typeface="Gill Sans MT" panose="020B0502020104020203" pitchFamily="34" charset="77"/>
              <a:ea typeface="Gill Sans" charset="0"/>
              <a:cs typeface="Gill Sans" charset="0"/>
            </a:endParaRPr>
          </a:p>
          <a:p>
            <a:pPr marL="514350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4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Greater Accra Region (19.5%) has recorded the highest inflation and Western Region the lowest (11.6%)</a:t>
            </a:r>
          </a:p>
          <a:p>
            <a:pPr marL="514350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4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The divisions contributing to inflation vary across the regions </a:t>
            </a:r>
          </a:p>
        </p:txBody>
      </p:sp>
    </p:spTree>
    <p:extLst>
      <p:ext uri="{BB962C8B-B14F-4D97-AF65-F5344CB8AC3E}">
        <p14:creationId xmlns:p14="http://schemas.microsoft.com/office/powerpoint/2010/main" val="124884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B51F91-1B18-4F31-A6D5-CD29785F04F1}"/>
              </a:ext>
            </a:extLst>
          </p:cNvPr>
          <p:cNvSpPr txBox="1">
            <a:spLocks/>
          </p:cNvSpPr>
          <p:nvPr/>
        </p:nvSpPr>
        <p:spPr>
          <a:xfrm>
            <a:off x="838199" y="681037"/>
            <a:ext cx="11096501" cy="1860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End of Press Release for</a:t>
            </a:r>
            <a:b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</a:br>
            <a: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 February 2021 Consumer Price Index </a:t>
            </a:r>
            <a:endParaRPr lang="en-CA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7F6C23-7A40-42A4-8230-EB168C2258DB}"/>
              </a:ext>
            </a:extLst>
          </p:cNvPr>
          <p:cNvSpPr txBox="1">
            <a:spLocks/>
          </p:cNvSpPr>
          <p:nvPr/>
        </p:nvSpPr>
        <p:spPr>
          <a:xfrm>
            <a:off x="0" y="2942699"/>
            <a:ext cx="12191999" cy="3234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For enquiries, please contact: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latin typeface="Raleway" panose="020B0503030101060003" pitchFamily="34" charset="0"/>
                <a:ea typeface="Gill Sans" charset="0"/>
                <a:cs typeface="Gill Sans" charset="0"/>
                <a:hlinkClick r:id="rId3"/>
              </a:rPr>
              <a:t>https://statsghana.gov.gh/gssmain/fileUpload/Price%20Indices/CPI_Technical_Guide_v5_Published_14102020.pdf</a:t>
            </a:r>
            <a:endParaRPr lang="en-US" sz="3200" i="1" dirty="0">
              <a:latin typeface="Raleway" panose="020B0503030101060003" pitchFamily="34" charset="0"/>
              <a:ea typeface="Arial Rounded MT Bold" charset="0"/>
              <a:cs typeface="Arial Rounded MT Bold" charset="0"/>
            </a:endParaRP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Mr. John F.K. </a:t>
            </a:r>
            <a:r>
              <a:rPr lang="en-US" sz="3200" i="1" dirty="0" err="1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Agyaho</a:t>
            </a: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 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(Head, Price Statistics, GSS)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john.agyaho@statsghana.gov.gh</a:t>
            </a:r>
          </a:p>
          <a:p>
            <a:endParaRPr lang="en-CA" dirty="0">
              <a:latin typeface="Raleway" panose="020B05030301010600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58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AEFC2FD-18C4-4E07-B081-D010A5EA50EB}"/>
              </a:ext>
            </a:extLst>
          </p:cNvPr>
          <p:cNvSpPr txBox="1"/>
          <p:nvPr/>
        </p:nvSpPr>
        <p:spPr>
          <a:xfrm>
            <a:off x="2705100" y="3429000"/>
            <a:ext cx="678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</a:t>
            </a:r>
          </a:p>
          <a:p>
            <a:pPr algn="ctr"/>
            <a:endParaRPr lang="en-US" sz="5400" b="1" dirty="0">
              <a:solidFill>
                <a:srgbClr val="FCD116"/>
              </a:solidFill>
              <a:latin typeface="AkkoW01-Regular" panose="020B0503060303060303" pitchFamily="34" charset="0"/>
              <a:ea typeface="American Typewriter" charset="0"/>
              <a:cs typeface="American Typewriter" charset="0"/>
            </a:endParaRPr>
          </a:p>
          <a:p>
            <a:pPr algn="ctr"/>
            <a:r>
              <a:rPr lang="en-US" sz="3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February 2021</a:t>
            </a:r>
            <a:br>
              <a:rPr lang="en-US" sz="3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</a:br>
            <a:endParaRPr lang="en-GB" sz="3600" dirty="0">
              <a:solidFill>
                <a:srgbClr val="FCD116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2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E2375B-24CF-448E-8D00-543D32ED9E39}"/>
              </a:ext>
            </a:extLst>
          </p:cNvPr>
          <p:cNvSpPr txBox="1">
            <a:spLocks/>
          </p:cNvSpPr>
          <p:nvPr/>
        </p:nvSpPr>
        <p:spPr>
          <a:xfrm>
            <a:off x="0" y="180242"/>
            <a:ext cx="1219199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In this release, we present: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6827" y="6326532"/>
            <a:ext cx="301488" cy="365125"/>
          </a:xfrm>
        </p:spPr>
        <p:txBody>
          <a:bodyPr/>
          <a:lstStyle/>
          <a:p>
            <a:fld id="{5A54F868-F828-472F-BCFA-81EF005179B6}" type="slidenum">
              <a:rPr lang="en-GB" sz="2800" smtClean="0">
                <a:solidFill>
                  <a:schemeClr val="bg1"/>
                </a:solidFill>
              </a:rPr>
              <a:t>1</a:t>
            </a:fld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5106E54-B1AF-1B48-80E5-D72DBEF83514}"/>
              </a:ext>
            </a:extLst>
          </p:cNvPr>
          <p:cNvSpPr txBox="1">
            <a:spLocks noChangeAspect="1"/>
          </p:cNvSpPr>
          <p:nvPr/>
        </p:nvSpPr>
        <p:spPr>
          <a:xfrm>
            <a:off x="190830" y="1026694"/>
            <a:ext cx="11654970" cy="4988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and Measurement of Consumer Price Index (CPI) and Rate of Inflation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and Rate of Inflation for February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Dominant Divisions of Rate of Inflation for February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Disaggregation of Rate of Inflation for February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of CPI and Rate of Inflation for February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F2FABC4-F1AE-43B8-8B1D-F9A2F7BCAF0D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measures changes in the price of a fixed basket of goods and services purchased  by households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assumption is that the basket is purchased each month, hence as price changes each month, the total price of the basket will also change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rate of inflation is the relative change in CPI between periods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is reported year-on-year (annual inflation) and month-on-month (monthly inflation), and granulated to determine regional and commodity type and source of inflation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>
                <a:latin typeface="Raleway" panose="020B0503030101060003" pitchFamily="34" charset="0"/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097BDE-1657-4924-B66A-30509376C97D}"/>
              </a:ext>
            </a:extLst>
          </p:cNvPr>
          <p:cNvSpPr txBox="1">
            <a:spLocks/>
          </p:cNvSpPr>
          <p:nvPr/>
        </p:nvSpPr>
        <p:spPr>
          <a:xfrm>
            <a:off x="-16043" y="83748"/>
            <a:ext cx="1233637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(1/3)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0FFF335-E28D-4867-A4F6-85C7825B97E4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2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2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does not measure price levels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is a price perspective </a:t>
            </a: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and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cost-of-living index is an expenditure oriented measure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(market readings) are captured monthly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variables are prices, quantities and expenditure weights of items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reference year is 2018 (2018 = 100)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Raleway" panose="020B05030301010600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5C2A25-C177-4506-A280-84C17E6705B8}"/>
              </a:ext>
            </a:extLst>
          </p:cNvPr>
          <p:cNvSpPr txBox="1">
            <a:spLocks/>
          </p:cNvSpPr>
          <p:nvPr/>
        </p:nvSpPr>
        <p:spPr>
          <a:xfrm>
            <a:off x="-112294" y="51664"/>
            <a:ext cx="12384504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(2/3)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3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5C2A25-C177-4506-A280-84C17E6705B8}"/>
              </a:ext>
            </a:extLst>
          </p:cNvPr>
          <p:cNvSpPr txBox="1">
            <a:spLocks/>
          </p:cNvSpPr>
          <p:nvPr/>
        </p:nvSpPr>
        <p:spPr>
          <a:xfrm>
            <a:off x="-112295" y="45798"/>
            <a:ext cx="12368463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(3/3)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4</a:t>
            </a:fld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D94035F-89F2-2C41-9052-87C92D4E237F}"/>
              </a:ext>
            </a:extLst>
          </p:cNvPr>
          <p:cNvSpPr txBox="1">
            <a:spLocks/>
          </p:cNvSpPr>
          <p:nvPr/>
        </p:nvSpPr>
        <p:spPr>
          <a:xfrm>
            <a:off x="177029" y="577872"/>
            <a:ext cx="11837942" cy="5415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for approximately 39,500 products every month.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collection is done in 44 markets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from 7,726 outlets.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are ordered in a hierarchy of 13 Divisions, 44 Groups, 98 Classes, 156 Subclasses and 307 Items.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</a:rPr>
              <a:t>Every Item can only be part of one Subclass, and every Subclass can only be part of one Class, etc. </a:t>
            </a:r>
          </a:p>
        </p:txBody>
      </p:sp>
    </p:spTree>
    <p:extLst>
      <p:ext uri="{BB962C8B-B14F-4D97-AF65-F5344CB8AC3E}">
        <p14:creationId xmlns:p14="http://schemas.microsoft.com/office/powerpoint/2010/main" val="246339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96C1948-B6E3-4124-A40D-7CD426164284}"/>
              </a:ext>
            </a:extLst>
          </p:cNvPr>
          <p:cNvSpPr txBox="1">
            <a:spLocks/>
          </p:cNvSpPr>
          <p:nvPr/>
        </p:nvSpPr>
        <p:spPr>
          <a:xfrm>
            <a:off x="0" y="556710"/>
            <a:ext cx="5934075" cy="540258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for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2022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GB" dirty="0">
                <a:latin typeface="Raleway" panose="020B0503030101060003" pitchFamily="34" charset="0"/>
              </a:rPr>
              <a:t>143.0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 to </a:t>
            </a:r>
            <a:r>
              <a:rPr lang="en-GB" dirty="0">
                <a:latin typeface="Raleway" panose="020B0503030101060003" pitchFamily="34" charset="0"/>
              </a:rPr>
              <a:t>123.6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February 2021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Year-on-year inflation rate for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2022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15.7%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that in the month of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2022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general price level was 15.7% higher than in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inflation between January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and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2022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2.4%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2DD09-FAC0-4177-BFF6-01F9E41269D3}"/>
              </a:ext>
            </a:extLst>
          </p:cNvPr>
          <p:cNvSpPr txBox="1">
            <a:spLocks/>
          </p:cNvSpPr>
          <p:nvPr/>
        </p:nvSpPr>
        <p:spPr>
          <a:xfrm>
            <a:off x="114300" y="60589"/>
            <a:ext cx="11952514" cy="496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Consumer Price Index and Rate of Inflation for Feb. 2022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BA2A0BC-9F3D-4EC4-AADD-8F44CA5B94C4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5</a:t>
            </a:fld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5ACB3FC8-9940-4A17-9260-ED6E334F3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11142"/>
              </p:ext>
            </p:extLst>
          </p:nvPr>
        </p:nvGraphicFramePr>
        <p:xfrm>
          <a:off x="5934075" y="544458"/>
          <a:ext cx="6257925" cy="54025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52295001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147063288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167549947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79258066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1741316628"/>
                    </a:ext>
                  </a:extLst>
                </a:gridCol>
              </a:tblGrid>
              <a:tr h="350671">
                <a:tc rowSpan="2">
                  <a:txBody>
                    <a:bodyPr/>
                    <a:lstStyle/>
                    <a:p>
                      <a:r>
                        <a:rPr lang="en-GB" sz="1850" dirty="0">
                          <a:latin typeface="Raleway" panose="020B0503030101060003" pitchFamily="34" charset="0"/>
                        </a:rPr>
                        <a:t>Month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850" dirty="0">
                          <a:latin typeface="Raleway" panose="020B0503030101060003" pitchFamily="34" charset="0"/>
                        </a:rPr>
                        <a:t>CPI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50" dirty="0">
                          <a:latin typeface="Raleway" panose="020B0503030101060003" pitchFamily="34" charset="0"/>
                        </a:rPr>
                        <a:t>Inflation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000" dirty="0">
                        <a:latin typeface="AkkoW01-Regular" panose="020B0503060303060303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Quarterly</a:t>
                      </a:r>
                    </a:p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Averages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8313"/>
                  </a:ext>
                </a:extLst>
              </a:tr>
              <a:tr h="3319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Monthly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Yearly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Quarterly</a:t>
                      </a:r>
                    </a:p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Averages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56107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Jan-2021</a:t>
                      </a:r>
                    </a:p>
                  </a:txBody>
                  <a:tcPr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122.7</a:t>
                      </a:r>
                    </a:p>
                  </a:txBody>
                  <a:tcPr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0.9%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9.9%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Q1: 10.2%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415942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Feb-2021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123.6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0.8%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10.3%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63364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Mar-2021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124.7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0.9%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10.3%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Apr-2021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126.6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1.5%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8.5%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Q2:</a:t>
                      </a:r>
                      <a:r>
                        <a:rPr lang="en-GB" sz="1600" b="1" baseline="0" dirty="0">
                          <a:latin typeface="Raleway" panose="020B0503030101060003" pitchFamily="34" charset="0"/>
                        </a:rPr>
                        <a:t> 7.9%</a:t>
                      </a: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May-2021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127.6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0.8%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7.5%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June-2021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129.2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1.3%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7.8%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Jul-2021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131.3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1.6%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9.0%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Q3:</a:t>
                      </a:r>
                      <a:r>
                        <a:rPr lang="en-GB" sz="1600" b="1" baseline="0" dirty="0">
                          <a:latin typeface="Raleway" panose="020B0503030101060003" pitchFamily="34" charset="0"/>
                        </a:rPr>
                        <a:t> 9.8%</a:t>
                      </a: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Aug-2021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131.7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0.3%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9.7%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Sept-2021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132.5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0.6%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10.6%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Oct-2021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133.3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0.6%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11.0%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Q4: 11.9%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Nov-2021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135.2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1.4%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12.2%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Dec-2021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136.9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1.2%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12.6%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Jan-2022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aleway" panose="020B0503030101060003" pitchFamily="34" charset="0"/>
                        </a:rPr>
                        <a:t>139.7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aleway" panose="020B0503030101060003" pitchFamily="34" charset="0"/>
                        </a:rPr>
                        <a:t>2.1%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13.9%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Feb-2022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aleway" panose="020B0503030101060003" pitchFamily="34" charset="0"/>
                        </a:rPr>
                        <a:t>143.0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aleway" panose="020B0503030101060003" pitchFamily="34" charset="0"/>
                        </a:rPr>
                        <a:t>2.4%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15.7%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90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7CCD400-CF85-4715-82F2-B888E530D1D6}"/>
              </a:ext>
            </a:extLst>
          </p:cNvPr>
          <p:cNvSpPr txBox="1">
            <a:spLocks/>
          </p:cNvSpPr>
          <p:nvPr/>
        </p:nvSpPr>
        <p:spPr>
          <a:xfrm>
            <a:off x="0" y="83748"/>
            <a:ext cx="12192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February 2022 rate of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30805AD0-810D-4E04-9D5B-D78C5C336F6D}"/>
              </a:ext>
            </a:extLst>
          </p:cNvPr>
          <p:cNvSpPr txBox="1">
            <a:spLocks noChangeAspect="1"/>
          </p:cNvSpPr>
          <p:nvPr/>
        </p:nvSpPr>
        <p:spPr>
          <a:xfrm>
            <a:off x="316458" y="650549"/>
            <a:ext cx="11481110" cy="5295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inflation was 17.4%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 this was 13.7%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over last 12 month was 10.8%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Food inflation was 3.2%.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9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Non-food Inflation was 14.5%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 this was 14.1 %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over last 12 month was 10.7%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Non-Food inflation was 1.7%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locally produced items was 16.7%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imported items was 12.9%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600" dirty="0">
              <a:latin typeface="Raleway" panose="020B05030301010600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6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6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9849950-5FB8-43B4-AEC1-FA508394AB30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6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6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0" y="35622"/>
            <a:ext cx="12192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</a:t>
            </a:r>
            <a:r>
              <a:rPr lang="en-GB" alt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ear-on-year inflation by Division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87A6AC2-0264-4A0E-8A06-F2927E68192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7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7" y="575623"/>
            <a:ext cx="11063736" cy="52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0A0E-F982-4776-A3BD-D9ACEC1F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0351" y="6303393"/>
            <a:ext cx="430674" cy="365125"/>
          </a:xfrm>
        </p:spPr>
        <p:txBody>
          <a:bodyPr/>
          <a:lstStyle/>
          <a:p>
            <a:fld id="{5A54F868-F828-472F-BCFA-81EF005179B6}" type="slidenum">
              <a:rPr lang="en-GB" sz="2800" smtClean="0">
                <a:solidFill>
                  <a:schemeClr val="bg1"/>
                </a:solidFill>
              </a:rPr>
              <a:t>8</a:t>
            </a:fld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B7B072-6BAF-4F41-BA30-91DE7239B332}"/>
              </a:ext>
            </a:extLst>
          </p:cNvPr>
          <p:cNvSpPr txBox="1">
            <a:spLocks/>
          </p:cNvSpPr>
          <p:nvPr/>
        </p:nvSpPr>
        <p:spPr>
          <a:xfrm>
            <a:off x="28579" y="49852"/>
            <a:ext cx="12242224" cy="489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month-on-month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56005EE3-EB68-43F1-9F26-480B53870ACF}"/>
              </a:ext>
            </a:extLst>
          </p:cNvPr>
          <p:cNvSpPr txBox="1">
            <a:spLocks noChangeAspect="1"/>
          </p:cNvSpPr>
          <p:nvPr/>
        </p:nvSpPr>
        <p:spPr>
          <a:xfrm>
            <a:off x="5588000" y="1199211"/>
            <a:ext cx="6638834" cy="496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4789224-1568-44CE-BEC1-452E71C0EF01}"/>
              </a:ext>
            </a:extLst>
          </p:cNvPr>
          <p:cNvSpPr txBox="1">
            <a:spLocks noChangeAspect="1"/>
          </p:cNvSpPr>
          <p:nvPr/>
        </p:nvSpPr>
        <p:spPr>
          <a:xfrm>
            <a:off x="7806528" y="539843"/>
            <a:ext cx="4177554" cy="5432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</a:pPr>
            <a:endParaRPr lang="en-US" sz="1000" b="1" dirty="0">
              <a:latin typeface="+mj-lt"/>
              <a:ea typeface="Gill Sans" charset="0"/>
              <a:cs typeface="Gill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1" y="575920"/>
            <a:ext cx="11452734" cy="53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86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6" id="{BBA650F7-47E7-4BA6-AA1C-2B67A0EE99EE}" vid="{0AFAB4F9-75EC-4818-A26C-785E218F43A7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16115</TotalTime>
  <Words>1590</Words>
  <Application>Microsoft Macintosh PowerPoint</Application>
  <PresentationFormat>Widescreen</PresentationFormat>
  <Paragraphs>240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Calibri Light</vt:lpstr>
      <vt:lpstr>AkkoW01-Regular</vt:lpstr>
      <vt:lpstr>Crimson Text</vt:lpstr>
      <vt:lpstr>Gill Sans MT</vt:lpstr>
      <vt:lpstr>Calibri</vt:lpstr>
      <vt:lpstr>Raleway</vt:lpstr>
      <vt:lpstr>Wingdings</vt:lpstr>
      <vt:lpstr>Arial</vt:lpstr>
      <vt:lpstr>Kantoorthema</vt:lpstr>
      <vt:lpstr>Aangepast ontwerp</vt:lpstr>
      <vt:lpstr>Office Theme</vt:lpstr>
      <vt:lpstr>Worksheet</vt:lpstr>
      <vt:lpstr>PRESS RELEASE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Laurent Smeets</dc:creator>
  <cp:lastModifiedBy>Samuel Kobina Annim</cp:lastModifiedBy>
  <cp:revision>789</cp:revision>
  <cp:lastPrinted>2022-01-12T07:30:23Z</cp:lastPrinted>
  <dcterms:created xsi:type="dcterms:W3CDTF">2019-11-11T14:33:03Z</dcterms:created>
  <dcterms:modified xsi:type="dcterms:W3CDTF">2022-03-09T06:50:49Z</dcterms:modified>
</cp:coreProperties>
</file>